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76" r:id="rId8"/>
    <p:sldId id="271" r:id="rId9"/>
    <p:sldId id="261" r:id="rId10"/>
    <p:sldId id="272" r:id="rId11"/>
    <p:sldId id="266" r:id="rId12"/>
    <p:sldId id="263" r:id="rId13"/>
    <p:sldId id="274" r:id="rId14"/>
    <p:sldId id="267" r:id="rId15"/>
    <p:sldId id="275" r:id="rId16"/>
    <p:sldId id="273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32" autoAdjust="0"/>
    <p:restoredTop sz="94677"/>
  </p:normalViewPr>
  <p:slideViewPr>
    <p:cSldViewPr snapToGrid="0" snapToObjects="1">
      <p:cViewPr varScale="1">
        <p:scale>
          <a:sx n="73" d="100"/>
          <a:sy n="73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C16D-377D-6642-BD21-7CDDDCD3F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30E8E-1306-FD42-9DFF-69BC394FC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E1417-C672-B343-9C11-E0B23BE1A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5AB-6993-9648-8462-DEF1835D3C46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983B4-83F8-5248-B4D4-9AFDB7059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E7FEA-6D11-5745-984E-BEE2E175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57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0AC7-E7E7-3047-B595-14FF32B15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CCE9A-52DF-134A-A667-DAA5981C3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14A88-7668-CE4C-8157-D9804D9F5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5AB-6993-9648-8462-DEF1835D3C46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E3702-B63A-2B42-A5F5-8CAF83F1F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476B7-A761-5447-87E1-AAAE5843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36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D623E0-F6A6-ED49-AD49-2052FBBD2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DFDDD3-969F-B84E-BEA9-B95ADC618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07C38-03B5-C145-A4B3-C9E61665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5AB-6993-9648-8462-DEF1835D3C46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553BC-C885-754C-B836-F4F8E645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5BB3E-9771-8A48-9570-4E2B0F3E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2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E206D-C91E-8744-9CC7-143C88344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6758C-E7A3-944D-AF78-09C9E2A64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4C3E9-AADA-774F-9E51-01D0195F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5AB-6993-9648-8462-DEF1835D3C46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81DF2-9669-0943-AAF2-21BEDB2E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2B311-D722-D44E-A6F3-1973B0E8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5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D867-BFD9-744F-823A-4DFF3BDD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2F914-96A3-E74A-B518-54D404064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6E357-97D1-9B4E-8348-27D780550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5AB-6993-9648-8462-DEF1835D3C46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0F0EB-3422-8D40-A3C5-B65005330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C2B34-D111-EA4A-925A-C01D99950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16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B239-9B4A-5D4F-8E62-7DCAEEC6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37511-68B8-D449-AD04-B0DEEEFB4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3CA04-43FB-144B-A52E-A3AA8209D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30D6D-466D-1949-88A9-E83E473C7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5AB-6993-9648-8462-DEF1835D3C46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AA949-0698-D542-A4E6-40A322A04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58A55-B490-5F49-B300-ADBC4A090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6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1544-51E7-F143-8F09-B21896AD8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51BBD-2487-DE48-AB24-D8200A7E5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0E6F9-2135-7C4A-B1FB-210A523B2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77B1F-F323-F74C-AF99-365300FD1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91E4D-3827-E54B-8962-5D8F88FD9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D08D60-B58A-3B49-816B-BB90C218C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5AB-6993-9648-8462-DEF1835D3C46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AF5597-08FA-3047-8A68-0255B4D61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C42D78-62B5-8444-9280-66D0B1EF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C3EE4-FB21-744C-8A25-14B39241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81C037-2565-9C49-99E0-5C7907F8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5AB-6993-9648-8462-DEF1835D3C46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E8E15-A386-7142-94AD-9594467E6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87F25-27D2-C245-A364-0D84D0ADE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69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BB4977-D0F9-4249-BF6E-F7CF3EB0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5AB-6993-9648-8462-DEF1835D3C46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611E3D-6C1E-904F-AF81-3C5462B52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3504F-371A-3244-8B08-1E9EE6AA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6A14-3497-E84E-B8E5-DD93BDFE0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325D8-FD1B-384C-9127-179A4AC08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D69BE0-35A7-9C4A-91DC-A097033C5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A2175-B6E2-4C47-9A2B-D7A94CD9B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5AB-6993-9648-8462-DEF1835D3C46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B4111-5693-5742-806E-62F6209B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CB951-A952-5247-AC76-B856A097D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1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E7F0-3D2C-DC4F-8699-C767B1855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AA942A-7DB9-5845-AB2D-40FFE1385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D84F8-8E93-A84D-B6E6-44386EB9D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6022F-A034-884F-BC78-738067D04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5AB-6993-9648-8462-DEF1835D3C46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DC6E5-19F4-3F42-B3A4-A41023A8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0E9A4-09DD-7E4D-87DE-0375C1EA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3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681202-535D-CF40-88A0-CC2506ACF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650D2-99A8-3C41-96FA-19FC56178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70B11-91CA-1641-B94B-83A15B0A9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1C5AB-6993-9648-8462-DEF1835D3C46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1D898-23F9-0240-AF33-638EB4F41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ABD7E-FD1C-9C46-ADFD-058DEED98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C1D03-2847-5647-B702-254443F27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1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ndigo.design/home/usability/73mmfvjc8dj8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SoftUni%20CREATIVE/PPT/&#1044;&#1086;&#1084;&#1072;&#1096;&#1085;&#1072;%20&#1088;&#1072;&#1073;&#1086;&#1090;&#1072;/&#1040;&#1085;&#1082;&#1077;&#1090;&#1072;%201.jp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webp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Картина 36" descr="Картина, която съдържа за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1EAC1002-880B-4FBB-BF32-FAA806129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9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14E2F-A168-4C4E-B4E0-F184C2021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dirty="0"/>
              <a:t>HOME - WORK – OUT</a:t>
            </a:r>
            <a:br>
              <a:rPr lang="en-US" sz="3000" dirty="0"/>
            </a:br>
            <a:r>
              <a:rPr lang="ru-RU" sz="3000" dirty="0" err="1"/>
              <a:t>мобилно</a:t>
            </a:r>
            <a:r>
              <a:rPr lang="ru-RU" sz="3000" dirty="0"/>
              <a:t> приложение за тренировки в условия на ЛОКДАУН</a:t>
            </a:r>
            <a:br>
              <a:rPr lang="ru-RU" sz="3000" dirty="0"/>
            </a:br>
            <a:endParaRPr lang="en-US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ECF0B8-3284-8143-B251-72707B7F7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bg-BG" sz="2000" dirty="0"/>
              <a:t>Ефтим Русков</a:t>
            </a:r>
          </a:p>
          <a:p>
            <a:pPr algn="l"/>
            <a:r>
              <a:rPr lang="bg-BG" sz="2000" dirty="0"/>
              <a:t>@</a:t>
            </a:r>
            <a:r>
              <a:rPr lang="en-GB" sz="2000" dirty="0" err="1"/>
              <a:t>e.ruskov</a:t>
            </a:r>
            <a:endParaRPr lang="en-US"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747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>
            <a:extLst>
              <a:ext uri="{FF2B5EF4-FFF2-40B4-BE49-F238E27FC236}">
                <a16:creationId xmlns:a16="http://schemas.microsoft.com/office/drawing/2014/main" id="{8B5C8502-4835-4A50-84C9-50651DF1656B}"/>
              </a:ext>
            </a:extLst>
          </p:cNvPr>
          <p:cNvSpPr/>
          <p:nvPr/>
        </p:nvSpPr>
        <p:spPr>
          <a:xfrm>
            <a:off x="10691" y="-584"/>
            <a:ext cx="12181309" cy="6858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96A82AB3-5611-4EB1-B53F-37AA5B837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130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93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>
            <a:extLst>
              <a:ext uri="{FF2B5EF4-FFF2-40B4-BE49-F238E27FC236}">
                <a16:creationId xmlns:a16="http://schemas.microsoft.com/office/drawing/2014/main" id="{FCA2D69E-4B25-490F-B035-36BF5E608BE7}"/>
              </a:ext>
            </a:extLst>
          </p:cNvPr>
          <p:cNvSpPr/>
          <p:nvPr/>
        </p:nvSpPr>
        <p:spPr>
          <a:xfrm>
            <a:off x="10691" y="-584"/>
            <a:ext cx="12181309" cy="6858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771EBDF6-8D2A-4183-9976-0A0E4D566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67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>
            <a:extLst>
              <a:ext uri="{FF2B5EF4-FFF2-40B4-BE49-F238E27FC236}">
                <a16:creationId xmlns:a16="http://schemas.microsoft.com/office/drawing/2014/main" id="{C3C6A272-4B3E-4909-9F44-46BA085D4EAE}"/>
              </a:ext>
            </a:extLst>
          </p:cNvPr>
          <p:cNvSpPr/>
          <p:nvPr/>
        </p:nvSpPr>
        <p:spPr>
          <a:xfrm>
            <a:off x="10691" y="-584"/>
            <a:ext cx="12181309" cy="6858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4E305C-AA6B-924C-A5BF-D9D48B1C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08" y="469629"/>
            <a:ext cx="10515600" cy="1325563"/>
          </a:xfrm>
        </p:spPr>
        <p:txBody>
          <a:bodyPr/>
          <a:lstStyle/>
          <a:p>
            <a:r>
              <a:rPr lang="bg-BG" dirty="0"/>
              <a:t>Основни коментари от обратната връзка</a:t>
            </a:r>
            <a:endParaRPr lang="en-US" dirty="0"/>
          </a:p>
        </p:txBody>
      </p:sp>
      <p:sp>
        <p:nvSpPr>
          <p:cNvPr id="7" name="Контейнер за съдържание 2">
            <a:extLst>
              <a:ext uri="{FF2B5EF4-FFF2-40B4-BE49-F238E27FC236}">
                <a16:creationId xmlns:a16="http://schemas.microsoft.com/office/drawing/2014/main" id="{CC6EBF1E-DC3A-46B0-89F7-3438798AF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17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b="1" dirty="0">
                <a:solidFill>
                  <a:srgbClr val="0070C0"/>
                </a:solidFill>
                <a:latin typeface="+mj-lt"/>
              </a:rPr>
              <a:t>√ </a:t>
            </a:r>
            <a:r>
              <a:rPr lang="bg-BG" dirty="0">
                <a:latin typeface="+mj-lt"/>
              </a:rPr>
              <a:t>„Първо ми прави впечатление, че много лесно се проследява потока на самия прототип.“</a:t>
            </a:r>
          </a:p>
          <a:p>
            <a:pPr marL="0" indent="0">
              <a:buNone/>
            </a:pPr>
            <a:r>
              <a:rPr lang="bg-BG" b="1" dirty="0">
                <a:solidFill>
                  <a:srgbClr val="0070C0"/>
                </a:solidFill>
                <a:latin typeface="+mj-lt"/>
              </a:rPr>
              <a:t>√ </a:t>
            </a:r>
            <a:r>
              <a:rPr lang="bg-BG" dirty="0">
                <a:latin typeface="+mj-lt"/>
              </a:rPr>
              <a:t>„Възможността да преминавам към следващата стъпка е доста ясна и очевадна.“</a:t>
            </a:r>
          </a:p>
          <a:p>
            <a:pPr marL="0" indent="0">
              <a:buNone/>
            </a:pPr>
            <a:r>
              <a:rPr lang="bg-BG" b="1" dirty="0">
                <a:solidFill>
                  <a:srgbClr val="0070C0"/>
                </a:solidFill>
                <a:latin typeface="+mj-lt"/>
              </a:rPr>
              <a:t>√ </a:t>
            </a:r>
            <a:r>
              <a:rPr lang="bg-BG" dirty="0">
                <a:latin typeface="+mj-lt"/>
              </a:rPr>
              <a:t>„Интерфейсът е наистина лесен, а дизайнът изглежда модерен и въвличащ в упражненията.“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+mj-lt"/>
              </a:rPr>
              <a:t>X</a:t>
            </a:r>
            <a:r>
              <a:rPr lang="bg-BG" dirty="0">
                <a:latin typeface="+mj-lt"/>
              </a:rPr>
              <a:t> „Това, което аз не виждам тук, е възможността да се спре на пауза, ако някой ангажира вниманието ни за малко.“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+mj-lt"/>
              </a:rPr>
              <a:t>X</a:t>
            </a:r>
            <a:r>
              <a:rPr lang="bg-BG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bg-BG" dirty="0">
                <a:latin typeface="+mj-lt"/>
              </a:rPr>
              <a:t>„</a:t>
            </a:r>
            <a:r>
              <a:rPr lang="bg-BG" dirty="0" err="1">
                <a:latin typeface="+mj-lt"/>
              </a:rPr>
              <a:t>Би</a:t>
            </a:r>
            <a:r>
              <a:rPr lang="bg-BG" dirty="0">
                <a:latin typeface="+mj-lt"/>
              </a:rPr>
              <a:t> било добре също, ако се добави и тренировки по избор от горните (</a:t>
            </a:r>
            <a:r>
              <a:rPr lang="en-US" dirty="0">
                <a:latin typeface="+mj-lt"/>
              </a:rPr>
              <a:t>Custom Workout), </a:t>
            </a:r>
            <a:r>
              <a:rPr lang="bg-BG" dirty="0">
                <a:latin typeface="+mj-lt"/>
              </a:rPr>
              <a:t>потребителя да си изготви план.“</a:t>
            </a:r>
            <a:endParaRPr lang="bg-BG" dirty="0">
              <a:solidFill>
                <a:srgbClr val="FF0000"/>
              </a:solidFill>
              <a:latin typeface="+mj-lt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+mj-lt"/>
              </a:rPr>
              <a:t>X</a:t>
            </a:r>
            <a:r>
              <a:rPr lang="bg-BG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bg-BG" dirty="0">
                <a:latin typeface="+mj-lt"/>
              </a:rPr>
              <a:t>„И на последно място бутон сподели (</a:t>
            </a:r>
            <a:r>
              <a:rPr lang="en-US" dirty="0">
                <a:latin typeface="+mj-lt"/>
              </a:rPr>
              <a:t>Share</a:t>
            </a:r>
            <a:r>
              <a:rPr lang="bg-BG" dirty="0">
                <a:latin typeface="+mj-lt"/>
              </a:rPr>
              <a:t>).“</a:t>
            </a:r>
          </a:p>
          <a:p>
            <a:pPr marL="0" indent="0">
              <a:buNone/>
            </a:pPr>
            <a:endParaRPr lang="bg-BG" dirty="0">
              <a:latin typeface="+mj-lt"/>
            </a:endParaRPr>
          </a:p>
        </p:txBody>
      </p:sp>
      <p:pic>
        <p:nvPicPr>
          <p:cNvPr id="8" name="Картина 7" descr="Картина, която съдържа текст, графична колекция&#10;&#10;Описанието е генерирано автоматично">
            <a:extLst>
              <a:ext uri="{FF2B5EF4-FFF2-40B4-BE49-F238E27FC236}">
                <a16:creationId xmlns:a16="http://schemas.microsoft.com/office/drawing/2014/main" id="{268EC13B-C16E-4860-B234-9A981BC84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11873" cy="804254"/>
          </a:xfrm>
          <a:prstGeom prst="rect">
            <a:avLst/>
          </a:prstGeom>
        </p:spPr>
      </p:pic>
      <p:pic>
        <p:nvPicPr>
          <p:cNvPr id="10" name="Картина 9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85A343FB-77B2-4409-A7DB-7B4AB5C66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9394" y="5659455"/>
            <a:ext cx="2331915" cy="11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71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">
            <a:extLst>
              <a:ext uri="{FF2B5EF4-FFF2-40B4-BE49-F238E27FC236}">
                <a16:creationId xmlns:a16="http://schemas.microsoft.com/office/drawing/2014/main" id="{54732928-F8DA-44FE-A156-99143F84FCE0}"/>
              </a:ext>
            </a:extLst>
          </p:cNvPr>
          <p:cNvSpPr/>
          <p:nvPr/>
        </p:nvSpPr>
        <p:spPr>
          <a:xfrm>
            <a:off x="10691" y="-584"/>
            <a:ext cx="12181309" cy="6858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lang="bg-BG" dirty="0"/>
          </a:p>
        </p:txBody>
      </p:sp>
      <p:sp>
        <p:nvSpPr>
          <p:cNvPr id="12" name="object 1">
            <a:extLst>
              <a:ext uri="{FF2B5EF4-FFF2-40B4-BE49-F238E27FC236}">
                <a16:creationId xmlns:a16="http://schemas.microsoft.com/office/drawing/2014/main" id="{F0DA204D-8E47-4EBE-A172-E830C24FBD38}"/>
              </a:ext>
            </a:extLst>
          </p:cNvPr>
          <p:cNvSpPr/>
          <p:nvPr/>
        </p:nvSpPr>
        <p:spPr>
          <a:xfrm>
            <a:off x="1447615" y="6226139"/>
            <a:ext cx="9616630" cy="3077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Link to prototype - </a:t>
            </a: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</a:rPr>
              <a:t>https://cloud.indigo.design/edit/project/wd0ayymrg9t6</a:t>
            </a:r>
            <a:endParaRPr sz="20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object 1">
            <a:extLst>
              <a:ext uri="{FF2B5EF4-FFF2-40B4-BE49-F238E27FC236}">
                <a16:creationId xmlns:a16="http://schemas.microsoft.com/office/drawing/2014/main" id="{E5FBB31C-2EA9-4755-A8D1-67F33DB81844}"/>
              </a:ext>
            </a:extLst>
          </p:cNvPr>
          <p:cNvSpPr/>
          <p:nvPr/>
        </p:nvSpPr>
        <p:spPr>
          <a:xfrm>
            <a:off x="1074931" y="1175658"/>
            <a:ext cx="10063590" cy="3077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r>
              <a:rPr lang="en-US" sz="2000" u="sng" dirty="0">
                <a:solidFill>
                  <a:schemeClr val="accent5">
                    <a:lumMod val="75000"/>
                  </a:schemeClr>
                </a:solidFill>
              </a:rPr>
              <a:t>https://www.figma.com/file/HiYLNQqPFFCKBWT9aD3tqA/Home-Work-Out-APP?node-id=0%3A1</a:t>
            </a:r>
            <a:endParaRPr sz="2000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E589F-720A-B943-8094-468499B0D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846" y="248198"/>
            <a:ext cx="9546771" cy="849085"/>
          </a:xfrm>
        </p:spPr>
        <p:txBody>
          <a:bodyPr/>
          <a:lstStyle/>
          <a:p>
            <a:r>
              <a:rPr lang="bg-BG" dirty="0"/>
              <a:t>5+ екрана на дигиталния прототип</a:t>
            </a:r>
            <a:endParaRPr lang="en-US" dirty="0"/>
          </a:p>
        </p:txBody>
      </p:sp>
      <p:pic>
        <p:nvPicPr>
          <p:cNvPr id="27" name="Картина 26" descr="Картина, която съдържа текст, часовник&#10;&#10;Описанието е генерирано автоматично">
            <a:extLst>
              <a:ext uri="{FF2B5EF4-FFF2-40B4-BE49-F238E27FC236}">
                <a16:creationId xmlns:a16="http://schemas.microsoft.com/office/drawing/2014/main" id="{F44659A1-DD27-423A-8B8A-9B7193FFF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5" y="2047658"/>
            <a:ext cx="1937974" cy="3861373"/>
          </a:xfrm>
          <a:prstGeom prst="rect">
            <a:avLst/>
          </a:prstGeom>
        </p:spPr>
      </p:pic>
      <p:pic>
        <p:nvPicPr>
          <p:cNvPr id="28" name="Картина 27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DA1A56CE-7A97-47AB-A13C-2D104EFB0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290" y="2060062"/>
            <a:ext cx="1937974" cy="3861373"/>
          </a:xfrm>
          <a:prstGeom prst="rect">
            <a:avLst/>
          </a:prstGeom>
        </p:spPr>
      </p:pic>
      <p:pic>
        <p:nvPicPr>
          <p:cNvPr id="29" name="Картина 28">
            <a:extLst>
              <a:ext uri="{FF2B5EF4-FFF2-40B4-BE49-F238E27FC236}">
                <a16:creationId xmlns:a16="http://schemas.microsoft.com/office/drawing/2014/main" id="{9CADE962-610D-4CEA-9155-6E5280E4E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464" y="2060062"/>
            <a:ext cx="1937974" cy="3861373"/>
          </a:xfrm>
          <a:prstGeom prst="rect">
            <a:avLst/>
          </a:prstGeom>
        </p:spPr>
      </p:pic>
      <p:pic>
        <p:nvPicPr>
          <p:cNvPr id="30" name="Картина 29">
            <a:extLst>
              <a:ext uri="{FF2B5EF4-FFF2-40B4-BE49-F238E27FC236}">
                <a16:creationId xmlns:a16="http://schemas.microsoft.com/office/drawing/2014/main" id="{F0ACD7C2-C4E1-4B21-967A-0CDB31D48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100" y="2047657"/>
            <a:ext cx="1937974" cy="3861373"/>
          </a:xfrm>
          <a:prstGeom prst="rect">
            <a:avLst/>
          </a:prstGeom>
        </p:spPr>
      </p:pic>
      <p:pic>
        <p:nvPicPr>
          <p:cNvPr id="31" name="Картина 30" descr="Картина, която съдържа текст, знак,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7FD567BA-C97F-4D2C-9BA9-61FDE7112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2229" y="2060062"/>
            <a:ext cx="1937974" cy="3861373"/>
          </a:xfrm>
          <a:prstGeom prst="rect">
            <a:avLst/>
          </a:prstGeom>
        </p:spPr>
      </p:pic>
      <p:pic>
        <p:nvPicPr>
          <p:cNvPr id="32" name="Картина 31">
            <a:extLst>
              <a:ext uri="{FF2B5EF4-FFF2-40B4-BE49-F238E27FC236}">
                <a16:creationId xmlns:a16="http://schemas.microsoft.com/office/drawing/2014/main" id="{D2EAA301-7951-4B5B-9DC7-345D40A1C3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8808" y="2060062"/>
            <a:ext cx="1937974" cy="3861373"/>
          </a:xfrm>
          <a:prstGeom prst="rect">
            <a:avLst/>
          </a:prstGeom>
        </p:spPr>
      </p:pic>
      <p:pic>
        <p:nvPicPr>
          <p:cNvPr id="33" name="Картина 32">
            <a:extLst>
              <a:ext uri="{FF2B5EF4-FFF2-40B4-BE49-F238E27FC236}">
                <a16:creationId xmlns:a16="http://schemas.microsoft.com/office/drawing/2014/main" id="{508CF011-5C2A-4996-B21C-37D5E493A0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14760" y="0"/>
            <a:ext cx="777240" cy="7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4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FD456D1B-D1DB-4DA6-AC76-FCE56B169C18}"/>
              </a:ext>
            </a:extLst>
          </p:cNvPr>
          <p:cNvSpPr/>
          <p:nvPr/>
        </p:nvSpPr>
        <p:spPr>
          <a:xfrm>
            <a:off x="-10692" y="1"/>
            <a:ext cx="12181309" cy="6858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lang="bg-BG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31D9F8E-DE03-CC4A-9CAB-6FE54AE5EAFD}"/>
              </a:ext>
            </a:extLst>
          </p:cNvPr>
          <p:cNvSpPr txBox="1">
            <a:spLocks/>
          </p:cNvSpPr>
          <p:nvPr/>
        </p:nvSpPr>
        <p:spPr>
          <a:xfrm>
            <a:off x="1974677" y="940531"/>
            <a:ext cx="8619309" cy="665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https://cloud.indigo.design/home/usability/73mmfvjc8dj8</a:t>
            </a:r>
            <a:endParaRPr lang="en-US" sz="2000" u="sng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Link to prototype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u="sng" dirty="0">
                <a:solidFill>
                  <a:schemeClr val="accent5">
                    <a:lumMod val="75000"/>
                  </a:schemeClr>
                </a:solidFill>
              </a:rPr>
              <a:t>https://cloud.indigo.design/edit/project/wd0ayymrg9t6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bg-BG" sz="2000" u="sng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558EE0-F75D-644A-9ED6-EE9999F039AC}"/>
              </a:ext>
            </a:extLst>
          </p:cNvPr>
          <p:cNvSpPr txBox="1">
            <a:spLocks/>
          </p:cNvSpPr>
          <p:nvPr/>
        </p:nvSpPr>
        <p:spPr>
          <a:xfrm>
            <a:off x="838200" y="104505"/>
            <a:ext cx="10515600" cy="888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10+ </a:t>
            </a:r>
            <a:r>
              <a:rPr lang="en-US" dirty="0"/>
              <a:t>Usability study / </a:t>
            </a:r>
            <a:r>
              <a:rPr lang="bg-BG" dirty="0"/>
              <a:t>Потребителски тест</a:t>
            </a:r>
            <a:endParaRPr lang="en-US" dirty="0"/>
          </a:p>
        </p:txBody>
      </p:sp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3E9610D4-EFA1-467A-A95B-21D3C28FD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760" y="1"/>
            <a:ext cx="777240" cy="777240"/>
          </a:xfrm>
          <a:prstGeom prst="rect">
            <a:avLst/>
          </a:prstGeom>
        </p:spPr>
      </p:pic>
      <p:pic>
        <p:nvPicPr>
          <p:cNvPr id="20" name="Картина 19">
            <a:extLst>
              <a:ext uri="{FF2B5EF4-FFF2-40B4-BE49-F238E27FC236}">
                <a16:creationId xmlns:a16="http://schemas.microsoft.com/office/drawing/2014/main" id="{4831756A-B705-4399-B427-50FDA557F2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107" t="14459" b="3978"/>
          <a:stretch/>
        </p:blipFill>
        <p:spPr>
          <a:xfrm>
            <a:off x="-10691" y="2489870"/>
            <a:ext cx="6106691" cy="4367543"/>
          </a:xfrm>
          <a:prstGeom prst="rect">
            <a:avLst/>
          </a:prstGeom>
        </p:spPr>
      </p:pic>
      <p:pic>
        <p:nvPicPr>
          <p:cNvPr id="22" name="Картина 21">
            <a:extLst>
              <a:ext uri="{FF2B5EF4-FFF2-40B4-BE49-F238E27FC236}">
                <a16:creationId xmlns:a16="http://schemas.microsoft.com/office/drawing/2014/main" id="{8FFF8AB5-ACAE-4B3F-9025-9DB817346B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280" t="14458" b="4168"/>
          <a:stretch/>
        </p:blipFill>
        <p:spPr>
          <a:xfrm>
            <a:off x="6079963" y="2491042"/>
            <a:ext cx="6106691" cy="4367543"/>
          </a:xfrm>
          <a:prstGeom prst="rect">
            <a:avLst/>
          </a:prstGeom>
        </p:spPr>
      </p:pic>
      <p:pic>
        <p:nvPicPr>
          <p:cNvPr id="18" name="Картина 17">
            <a:extLst>
              <a:ext uri="{FF2B5EF4-FFF2-40B4-BE49-F238E27FC236}">
                <a16:creationId xmlns:a16="http://schemas.microsoft.com/office/drawing/2014/main" id="{7C982A63-17BD-4BA5-945F-145F770A16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5" t="30951" r="65179" b="46855"/>
          <a:stretch/>
        </p:blipFill>
        <p:spPr>
          <a:xfrm>
            <a:off x="2241131" y="1723217"/>
            <a:ext cx="4133544" cy="1553695"/>
          </a:xfrm>
          <a:prstGeom prst="rect">
            <a:avLst/>
          </a:prstGeom>
        </p:spPr>
      </p:pic>
      <p:pic>
        <p:nvPicPr>
          <p:cNvPr id="24" name="Картина 23">
            <a:extLst>
              <a:ext uri="{FF2B5EF4-FFF2-40B4-BE49-F238E27FC236}">
                <a16:creationId xmlns:a16="http://schemas.microsoft.com/office/drawing/2014/main" id="{C174A466-00AE-4DB1-888F-6BE95E5C6D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549" t="43125" r="36357" b="53651"/>
          <a:stretch/>
        </p:blipFill>
        <p:spPr>
          <a:xfrm>
            <a:off x="6079963" y="4063375"/>
            <a:ext cx="2332517" cy="18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88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FD456D1B-D1DB-4DA6-AC76-FCE56B169C18}"/>
              </a:ext>
            </a:extLst>
          </p:cNvPr>
          <p:cNvSpPr/>
          <p:nvPr/>
        </p:nvSpPr>
        <p:spPr>
          <a:xfrm>
            <a:off x="10691" y="8927"/>
            <a:ext cx="12181309" cy="6858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lang="bg-BG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558EE0-F75D-644A-9ED6-EE9999F039AC}"/>
              </a:ext>
            </a:extLst>
          </p:cNvPr>
          <p:cNvSpPr txBox="1">
            <a:spLocks/>
          </p:cNvSpPr>
          <p:nvPr/>
        </p:nvSpPr>
        <p:spPr>
          <a:xfrm>
            <a:off x="838200" y="61179"/>
            <a:ext cx="5708667" cy="128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10+ </a:t>
            </a:r>
            <a:r>
              <a:rPr lang="en-US" dirty="0"/>
              <a:t>Usability study /</a:t>
            </a:r>
            <a:endParaRPr lang="bg-BG" dirty="0"/>
          </a:p>
          <a:p>
            <a:r>
              <a:rPr lang="en-US" dirty="0"/>
              <a:t> </a:t>
            </a:r>
            <a:r>
              <a:rPr lang="bg-BG" dirty="0"/>
              <a:t>Потребителски тест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BF6EFA24-C80A-4E41-9FAC-84FC6974E814}"/>
              </a:ext>
            </a:extLst>
          </p:cNvPr>
          <p:cNvSpPr txBox="1">
            <a:spLocks/>
          </p:cNvSpPr>
          <p:nvPr/>
        </p:nvSpPr>
        <p:spPr>
          <a:xfrm>
            <a:off x="198125" y="1293228"/>
            <a:ext cx="6348742" cy="4702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>
                <a:solidFill>
                  <a:schemeClr val="accent5">
                    <a:lumMod val="75000"/>
                  </a:schemeClr>
                </a:solidFill>
              </a:rPr>
              <a:t>https://cloud.indigo.design/home/usability/73mmfvjc8dj8</a:t>
            </a:r>
          </a:p>
        </p:txBody>
      </p:sp>
      <p:pic>
        <p:nvPicPr>
          <p:cNvPr id="23" name="Картина 22">
            <a:extLst>
              <a:ext uri="{FF2B5EF4-FFF2-40B4-BE49-F238E27FC236}">
                <a16:creationId xmlns:a16="http://schemas.microsoft.com/office/drawing/2014/main" id="{0B7FE665-36D1-41E3-AA5A-4877A6DC6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36" t="13506" r="1625" b="7600"/>
          <a:stretch/>
        </p:blipFill>
        <p:spPr>
          <a:xfrm>
            <a:off x="6677750" y="1"/>
            <a:ext cx="5499007" cy="4532341"/>
          </a:xfrm>
          <a:prstGeom prst="rect">
            <a:avLst/>
          </a:prstGeom>
        </p:spPr>
      </p:pic>
      <p:pic>
        <p:nvPicPr>
          <p:cNvPr id="25" name="Картина 24">
            <a:extLst>
              <a:ext uri="{FF2B5EF4-FFF2-40B4-BE49-F238E27FC236}">
                <a16:creationId xmlns:a16="http://schemas.microsoft.com/office/drawing/2014/main" id="{F2FE9EFE-40C7-4B9B-B267-B49C3ED110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6" t="45903" r="1625" b="6454"/>
          <a:stretch/>
        </p:blipFill>
        <p:spPr>
          <a:xfrm>
            <a:off x="6675732" y="4116533"/>
            <a:ext cx="5501026" cy="2737920"/>
          </a:xfrm>
          <a:prstGeom prst="rect">
            <a:avLst/>
          </a:prstGeom>
        </p:spPr>
      </p:pic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AAE84675-65DB-45EB-890F-AEF021D682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036" t="61530" r="1625" b="6074"/>
          <a:stretch/>
        </p:blipFill>
        <p:spPr>
          <a:xfrm>
            <a:off x="-93" y="3405304"/>
            <a:ext cx="6677750" cy="2015778"/>
          </a:xfrm>
          <a:prstGeom prst="rect">
            <a:avLst/>
          </a:prstGeom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10D405EA-F30D-416B-ABB5-D15B3E0268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143" t="68949" r="1625" b="6645"/>
          <a:stretch/>
        </p:blipFill>
        <p:spPr>
          <a:xfrm>
            <a:off x="-2018" y="5327793"/>
            <a:ext cx="6677750" cy="1521280"/>
          </a:xfrm>
          <a:prstGeom prst="rect">
            <a:avLst/>
          </a:prstGeom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25B51D2E-61A3-4342-A630-93E7CEFE1A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5" t="30951" r="65179" b="46855"/>
          <a:stretch/>
        </p:blipFill>
        <p:spPr>
          <a:xfrm>
            <a:off x="1313205" y="1768709"/>
            <a:ext cx="4047304" cy="1521280"/>
          </a:xfrm>
          <a:prstGeom prst="rect">
            <a:avLst/>
          </a:prstGeom>
        </p:spPr>
      </p:pic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FD206737-235B-46A4-9710-1E700159C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868" y="1"/>
            <a:ext cx="777240" cy="7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94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FD456D1B-D1DB-4DA6-AC76-FCE56B169C18}"/>
              </a:ext>
            </a:extLst>
          </p:cNvPr>
          <p:cNvSpPr/>
          <p:nvPr/>
        </p:nvSpPr>
        <p:spPr>
          <a:xfrm>
            <a:off x="10691" y="-584"/>
            <a:ext cx="12181309" cy="6858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lang="bg-BG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558EE0-F75D-644A-9ED6-EE9999F039AC}"/>
              </a:ext>
            </a:extLst>
          </p:cNvPr>
          <p:cNvSpPr txBox="1">
            <a:spLocks/>
          </p:cNvSpPr>
          <p:nvPr/>
        </p:nvSpPr>
        <p:spPr>
          <a:xfrm>
            <a:off x="838200" y="130630"/>
            <a:ext cx="10515600" cy="1293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10+ </a:t>
            </a:r>
            <a:r>
              <a:rPr lang="en-US" dirty="0"/>
              <a:t>Usability study / </a:t>
            </a:r>
            <a:r>
              <a:rPr lang="bg-BG" dirty="0"/>
              <a:t>Потребителски тест</a:t>
            </a:r>
            <a:endParaRPr lang="en-US" dirty="0"/>
          </a:p>
        </p:txBody>
      </p:sp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FD206737-235B-46A4-9710-1E700159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069" y="1"/>
            <a:ext cx="777240" cy="777240"/>
          </a:xfrm>
          <a:prstGeom prst="rect">
            <a:avLst/>
          </a:prstGeom>
        </p:spPr>
      </p:pic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BF6EFA24-C80A-4E41-9FAC-84FC6974E814}"/>
              </a:ext>
            </a:extLst>
          </p:cNvPr>
          <p:cNvSpPr txBox="1">
            <a:spLocks/>
          </p:cNvSpPr>
          <p:nvPr/>
        </p:nvSpPr>
        <p:spPr>
          <a:xfrm>
            <a:off x="250377" y="1449983"/>
            <a:ext cx="6348742" cy="4702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>
                <a:solidFill>
                  <a:schemeClr val="accent5">
                    <a:lumMod val="75000"/>
                  </a:schemeClr>
                </a:solidFill>
              </a:rPr>
              <a:t>https://cloud.indigo.design/home/usability/73mmfvjc8dj8</a:t>
            </a:r>
          </a:p>
        </p:txBody>
      </p:sp>
      <p:pic>
        <p:nvPicPr>
          <p:cNvPr id="27" name="Картина 26">
            <a:extLst>
              <a:ext uri="{FF2B5EF4-FFF2-40B4-BE49-F238E27FC236}">
                <a16:creationId xmlns:a16="http://schemas.microsoft.com/office/drawing/2014/main" id="{9EE72154-F2FA-45D0-96AD-68F0935EB7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21" t="13314" r="10750" b="20368"/>
          <a:stretch/>
        </p:blipFill>
        <p:spPr>
          <a:xfrm>
            <a:off x="0" y="1998623"/>
            <a:ext cx="12181309" cy="4859377"/>
          </a:xfrm>
          <a:prstGeom prst="rect">
            <a:avLst/>
          </a:prstGeom>
        </p:spPr>
      </p:pic>
      <p:pic>
        <p:nvPicPr>
          <p:cNvPr id="28" name="Картина 27">
            <a:extLst>
              <a:ext uri="{FF2B5EF4-FFF2-40B4-BE49-F238E27FC236}">
                <a16:creationId xmlns:a16="http://schemas.microsoft.com/office/drawing/2014/main" id="{F92C29FE-3092-475F-8498-68976C76AA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5" t="30951" r="65179" b="46855"/>
          <a:stretch/>
        </p:blipFill>
        <p:spPr>
          <a:xfrm>
            <a:off x="6926681" y="1502232"/>
            <a:ext cx="4047304" cy="15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09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>
            <a:extLst>
              <a:ext uri="{FF2B5EF4-FFF2-40B4-BE49-F238E27FC236}">
                <a16:creationId xmlns:a16="http://schemas.microsoft.com/office/drawing/2014/main" id="{26C40A50-AA62-45FF-9A0B-19599E30ED67}"/>
              </a:ext>
            </a:extLst>
          </p:cNvPr>
          <p:cNvSpPr/>
          <p:nvPr/>
        </p:nvSpPr>
        <p:spPr>
          <a:xfrm>
            <a:off x="10691" y="-584"/>
            <a:ext cx="12181309" cy="6858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4E305C-AA6B-924C-A5BF-D9D48B1C8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Поуки и заключения от теста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8B5714-DD5E-4444-B366-9CE72CA9F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bg-BG" dirty="0"/>
              <a:t>Проведеният  потребителски тест е с голям процент успеваемост.</a:t>
            </a:r>
          </a:p>
          <a:p>
            <a:pPr marL="0" indent="0">
              <a:buNone/>
            </a:pPr>
            <a:endParaRPr lang="bg-BG" dirty="0"/>
          </a:p>
          <a:p>
            <a:r>
              <a:rPr lang="bg-BG" dirty="0"/>
              <a:t>Основното заключение от проведения потребителски тест е, че прототипът трябва да е по-интерактивен. Участниците са очаквали, че има възможност за кликване на всички полета, въпреки, че някои от тях са със зададени стойности за улесняване на задачата.</a:t>
            </a:r>
          </a:p>
          <a:p>
            <a:endParaRPr lang="bg-BG" dirty="0"/>
          </a:p>
          <a:p>
            <a:r>
              <a:rPr lang="bg-BG" dirty="0"/>
              <a:t>С оглед на елементите, към които участниците са се ориентирали, можем да направим заключението, че прототипът е достатъчно ясен, а самото приложение би било лесно за употреба.</a:t>
            </a:r>
          </a:p>
          <a:p>
            <a:endParaRPr lang="en-US" dirty="0"/>
          </a:p>
        </p:txBody>
      </p:sp>
      <p:pic>
        <p:nvPicPr>
          <p:cNvPr id="12" name="Картина 11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D010BC07-E26A-4973-9650-77623EB48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014" y="-585"/>
            <a:ext cx="2039295" cy="151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7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">
            <a:extLst>
              <a:ext uri="{FF2B5EF4-FFF2-40B4-BE49-F238E27FC236}">
                <a16:creationId xmlns:a16="http://schemas.microsoft.com/office/drawing/2014/main" id="{0AFF12BA-2215-4F72-B955-076CC553A71A}"/>
              </a:ext>
            </a:extLst>
          </p:cNvPr>
          <p:cNvSpPr/>
          <p:nvPr/>
        </p:nvSpPr>
        <p:spPr>
          <a:xfrm>
            <a:off x="10691" y="-584"/>
            <a:ext cx="12181309" cy="6858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71F80E-CBD2-E944-BBD0-528CC51EC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bg-BG" b="1" dirty="0"/>
              <a:t>Персона</a:t>
            </a: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E090EB-D869-D842-ADF7-E95F6B324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01747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/>
              <a:t>Представяне на сегмент от аудитория за продукт </a:t>
            </a:r>
            <a:r>
              <a:rPr lang="ru-RU" sz="2800" dirty="0" err="1"/>
              <a:t>проектиран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ru-RU" sz="2800" dirty="0"/>
              <a:t> </a:t>
            </a:r>
            <a:r>
              <a:rPr lang="ru-RU" sz="2800" dirty="0" err="1"/>
              <a:t>базиран</a:t>
            </a:r>
            <a:r>
              <a:rPr lang="ru-RU" sz="2800" dirty="0"/>
              <a:t> на </a:t>
            </a:r>
            <a:r>
              <a:rPr lang="ru-RU" sz="2800" dirty="0" err="1"/>
              <a:t>различни</a:t>
            </a:r>
            <a:r>
              <a:rPr lang="ru-RU" sz="2800" dirty="0"/>
              <a:t> </a:t>
            </a:r>
            <a:r>
              <a:rPr lang="ru-RU" sz="2800" dirty="0" err="1"/>
              <a:t>видове</a:t>
            </a:r>
            <a:r>
              <a:rPr lang="ru-RU" sz="2800" dirty="0"/>
              <a:t> </a:t>
            </a:r>
            <a:r>
              <a:rPr lang="ru-RU" sz="2800" dirty="0" err="1"/>
              <a:t>качествени</a:t>
            </a:r>
            <a:r>
              <a:rPr lang="ru-RU" sz="2800" dirty="0"/>
              <a:t> и </a:t>
            </a:r>
            <a:r>
              <a:rPr lang="ru-RU" sz="2800" dirty="0" err="1"/>
              <a:t>количествени</a:t>
            </a:r>
            <a:r>
              <a:rPr lang="ru-RU" sz="2800" dirty="0"/>
              <a:t> </a:t>
            </a:r>
            <a:r>
              <a:rPr lang="ru-RU" sz="2800" dirty="0" err="1"/>
              <a:t>изследвания</a:t>
            </a:r>
            <a:r>
              <a:rPr lang="ru-RU" sz="2800" dirty="0"/>
              <a:t>.</a:t>
            </a:r>
          </a:p>
          <a:p>
            <a:pPr marL="0" indent="0">
              <a:buNone/>
            </a:pPr>
            <a:endParaRPr lang="ru-RU" sz="2800" b="1" dirty="0">
              <a:hlinkClick r:id="rId3" action="ppaction://hlinkfile"/>
            </a:endParaRPr>
          </a:p>
          <a:p>
            <a:pPr marL="0" indent="0">
              <a:buNone/>
            </a:pPr>
            <a:r>
              <a:rPr lang="ru-RU" sz="2800" b="1" dirty="0">
                <a:hlinkClick r:id="rId3" action="ppaction://hlinkfile"/>
              </a:rPr>
              <a:t>Анкета </a:t>
            </a:r>
            <a:endParaRPr lang="bg-BG" sz="2800" b="1" dirty="0"/>
          </a:p>
          <a:p>
            <a:pPr marL="0" indent="0">
              <a:buNone/>
            </a:pPr>
            <a:endParaRPr lang="ru-RU" sz="2800" dirty="0"/>
          </a:p>
        </p:txBody>
      </p:sp>
      <p:pic>
        <p:nvPicPr>
          <p:cNvPr id="4" name="Контейнер за съдържание 3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C014D880-74F7-46E6-9C1A-6DFCBDFB0C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18366" y="0"/>
            <a:ext cx="5673634" cy="6858000"/>
          </a:xfrm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F8A58BAE-55AC-4725-919C-533B1A298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88" y="4397302"/>
            <a:ext cx="2005842" cy="20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4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">
            <a:extLst>
              <a:ext uri="{FF2B5EF4-FFF2-40B4-BE49-F238E27FC236}">
                <a16:creationId xmlns:a16="http://schemas.microsoft.com/office/drawing/2014/main" id="{71E6A2CE-5971-49A0-AA11-841FB02B2BD8}"/>
              </a:ext>
            </a:extLst>
          </p:cNvPr>
          <p:cNvSpPr/>
          <p:nvPr/>
        </p:nvSpPr>
        <p:spPr>
          <a:xfrm>
            <a:off x="10691" y="-584"/>
            <a:ext cx="12181309" cy="6858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Правоъгълник 2">
            <a:extLst>
              <a:ext uri="{FF2B5EF4-FFF2-40B4-BE49-F238E27FC236}">
                <a16:creationId xmlns:a16="http://schemas.microsoft.com/office/drawing/2014/main" id="{356BD8AC-48B8-4521-B4C0-9437B3DD5FDC}"/>
              </a:ext>
            </a:extLst>
          </p:cNvPr>
          <p:cNvSpPr/>
          <p:nvPr/>
        </p:nvSpPr>
        <p:spPr>
          <a:xfrm>
            <a:off x="838200" y="4310742"/>
            <a:ext cx="3733800" cy="52251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Правоъгълник 1">
            <a:extLst>
              <a:ext uri="{FF2B5EF4-FFF2-40B4-BE49-F238E27FC236}">
                <a16:creationId xmlns:a16="http://schemas.microsoft.com/office/drawing/2014/main" id="{55E3B250-6285-4BEE-ACAF-4E33B3CDFEEF}"/>
              </a:ext>
            </a:extLst>
          </p:cNvPr>
          <p:cNvSpPr/>
          <p:nvPr/>
        </p:nvSpPr>
        <p:spPr>
          <a:xfrm>
            <a:off x="838200" y="3291840"/>
            <a:ext cx="3733800" cy="42625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EF22EFB2-5F96-44A3-8B7F-5D38F0A680C0}"/>
              </a:ext>
            </a:extLst>
          </p:cNvPr>
          <p:cNvSpPr/>
          <p:nvPr/>
        </p:nvSpPr>
        <p:spPr>
          <a:xfrm>
            <a:off x="838199" y="2412482"/>
            <a:ext cx="2655628" cy="42625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9DBD29-0A90-F941-86AC-774A2F74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36475" cy="1594255"/>
          </a:xfrm>
        </p:spPr>
        <p:txBody>
          <a:bodyPr>
            <a:noAutofit/>
          </a:bodyPr>
          <a:lstStyle/>
          <a:p>
            <a:r>
              <a:rPr lang="bg-BG" b="1" dirty="0"/>
              <a:t>Персона +</a:t>
            </a:r>
            <a:br>
              <a:rPr lang="bg-BG" b="1" dirty="0"/>
            </a:br>
            <a:r>
              <a:rPr lang="en-US" b="1" dirty="0"/>
              <a:t>2 </a:t>
            </a:r>
            <a:r>
              <a:rPr lang="bg-BG" b="1" dirty="0"/>
              <a:t>потребителски </a:t>
            </a:r>
            <a:br>
              <a:rPr lang="bg-BG" b="1" dirty="0"/>
            </a:br>
            <a:r>
              <a:rPr lang="bg-BG" b="1" dirty="0"/>
              <a:t>сценария</a:t>
            </a:r>
            <a:endParaRPr lang="en-US" b="1" dirty="0"/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CFAD352D-F022-4AB2-A204-25EB048C8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0"/>
            <a:ext cx="5695423" cy="6858000"/>
          </a:xfrm>
          <a:prstGeom prst="rect">
            <a:avLst/>
          </a:prstGeom>
        </p:spPr>
      </p:pic>
      <p:sp>
        <p:nvSpPr>
          <p:cNvPr id="10" name="Контейнер за съдържание 6">
            <a:extLst>
              <a:ext uri="{FF2B5EF4-FFF2-40B4-BE49-F238E27FC236}">
                <a16:creationId xmlns:a16="http://schemas.microsoft.com/office/drawing/2014/main" id="{0477D82C-53B7-44C9-871F-8ED3AA6E4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98834"/>
            <a:ext cx="5536476" cy="2780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Като </a:t>
            </a:r>
            <a:r>
              <a:rPr lang="ru-RU" dirty="0" err="1"/>
              <a:t>потребител</a:t>
            </a:r>
            <a:r>
              <a:rPr lang="ru-RU" dirty="0"/>
              <a:t>  искам да </a:t>
            </a:r>
            <a:r>
              <a:rPr lang="ru-RU" dirty="0" err="1"/>
              <a:t>мога</a:t>
            </a:r>
            <a:r>
              <a:rPr lang="ru-RU" dirty="0"/>
              <a:t> да </a:t>
            </a:r>
            <a:r>
              <a:rPr lang="ru-RU" dirty="0" err="1"/>
              <a:t>продължа</a:t>
            </a:r>
            <a:r>
              <a:rPr lang="ru-RU" dirty="0"/>
              <a:t> да </a:t>
            </a:r>
            <a:r>
              <a:rPr lang="ru-RU" dirty="0" err="1"/>
              <a:t>тренирам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(</a:t>
            </a:r>
            <a:r>
              <a:rPr lang="ru-RU" dirty="0" err="1"/>
              <a:t>функционалност</a:t>
            </a:r>
            <a:r>
              <a:rPr lang="ru-RU" dirty="0"/>
              <a:t> / цел)   </a:t>
            </a:r>
            <a:r>
              <a:rPr lang="ru-RU" dirty="0" err="1"/>
              <a:t>така</a:t>
            </a:r>
            <a:r>
              <a:rPr lang="ru-RU" dirty="0"/>
              <a:t> че</a:t>
            </a:r>
          </a:p>
          <a:p>
            <a:pPr marL="0" indent="0">
              <a:buNone/>
            </a:pPr>
            <a:r>
              <a:rPr lang="ru-RU" dirty="0" err="1"/>
              <a:t>Локдауна</a:t>
            </a:r>
            <a:r>
              <a:rPr lang="ru-RU" dirty="0"/>
              <a:t> </a:t>
            </a:r>
            <a:r>
              <a:rPr lang="ru-RU" dirty="0" err="1"/>
              <a:t>неможе</a:t>
            </a:r>
            <a:r>
              <a:rPr lang="ru-RU" dirty="0"/>
              <a:t> да ме </a:t>
            </a:r>
            <a:r>
              <a:rPr lang="ru-RU" dirty="0" err="1"/>
              <a:t>спре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(мотивация / причина)</a:t>
            </a:r>
            <a:endParaRPr lang="bg-BG" dirty="0"/>
          </a:p>
        </p:txBody>
      </p:sp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B61E2A24-27D9-4D78-98FE-0150FEE90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76" y="4950822"/>
            <a:ext cx="3761096" cy="173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71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>
            <a:extLst>
              <a:ext uri="{FF2B5EF4-FFF2-40B4-BE49-F238E27FC236}">
                <a16:creationId xmlns:a16="http://schemas.microsoft.com/office/drawing/2014/main" id="{53749296-1F61-4DCE-AEF6-99C05596FDF4}"/>
              </a:ext>
            </a:extLst>
          </p:cNvPr>
          <p:cNvSpPr/>
          <p:nvPr/>
        </p:nvSpPr>
        <p:spPr>
          <a:xfrm>
            <a:off x="10691" y="-1168"/>
            <a:ext cx="12181309" cy="6858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E62AC84C-1B55-4544-88C4-8409CC01F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16" y="0"/>
            <a:ext cx="979949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9E1834-DB81-624D-B4D5-AA00AB6A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1" y="90802"/>
            <a:ext cx="2168434" cy="1325563"/>
          </a:xfrm>
        </p:spPr>
        <p:txBody>
          <a:bodyPr>
            <a:noAutofit/>
          </a:bodyPr>
          <a:lstStyle/>
          <a:p>
            <a:r>
              <a:rPr lang="en-US" b="1" dirty="0"/>
              <a:t>User journey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E6B1FA-94D3-884D-8077-22BD5F946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1" y="2455817"/>
            <a:ext cx="2340623" cy="4245430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Лейаута е цикличен, защото потребителя ползва мобилен </a:t>
            </a:r>
            <a:r>
              <a:rPr lang="en-US" dirty="0"/>
              <a:t>APP </a:t>
            </a:r>
            <a:r>
              <a:rPr lang="bg-BG" dirty="0"/>
              <a:t>3 пъти в седмицата и потребителската пътека е една и съща.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50999E66-5E79-4AD4-8403-E4028D579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8" y="1387030"/>
            <a:ext cx="968588" cy="9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47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Картина 12" descr="Картина, която съдържа за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AE996279-D07E-444A-A20D-41C741327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9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" name="object 1">
            <a:extLst>
              <a:ext uri="{FF2B5EF4-FFF2-40B4-BE49-F238E27FC236}">
                <a16:creationId xmlns:a16="http://schemas.microsoft.com/office/drawing/2014/main" id="{04B01363-EE94-4CD8-AB13-BC14B8668A7D}"/>
              </a:ext>
            </a:extLst>
          </p:cNvPr>
          <p:cNvSpPr/>
          <p:nvPr/>
        </p:nvSpPr>
        <p:spPr>
          <a:xfrm>
            <a:off x="10691" y="-584"/>
            <a:ext cx="12181309" cy="6858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ED85A-D7DE-7642-8777-9C6095930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0726" cy="1325563"/>
          </a:xfrm>
        </p:spPr>
        <p:txBody>
          <a:bodyPr/>
          <a:lstStyle/>
          <a:p>
            <a:r>
              <a:rPr lang="bg-BG" dirty="0"/>
              <a:t>Негативен </a:t>
            </a:r>
            <a:r>
              <a:rPr lang="bg-BG" dirty="0" err="1"/>
              <a:t>сториборд</a:t>
            </a:r>
            <a:endParaRPr lang="en-US" dirty="0"/>
          </a:p>
        </p:txBody>
      </p:sp>
      <p:sp>
        <p:nvSpPr>
          <p:cNvPr id="7" name="Контейнер за съдържание 6">
            <a:extLst>
              <a:ext uri="{FF2B5EF4-FFF2-40B4-BE49-F238E27FC236}">
                <a16:creationId xmlns:a16="http://schemas.microsoft.com/office/drawing/2014/main" id="{B8CB1689-4F0C-4BEF-ABCE-9FE7D54B2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2693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Ваня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решава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да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подобри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физическото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си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състояние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чрез тренировки след работа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вкъщи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Тя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избира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5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минутни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тренировки, за да и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остане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време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и за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домакинската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работа. 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Ваня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остава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разочарована,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тъй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като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губи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времето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си, а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резултатите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са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незадоволителни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Както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е описано в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персоната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и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потребителските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сценарии,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времето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е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ключов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фастор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, с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който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тя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трябва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 да се </a:t>
            </a:r>
            <a:r>
              <a:rPr lang="ru-R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съобразява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endParaRPr lang="bg-B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E281B815-550F-4DF5-A4C9-64D4C3CA4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06" y="681037"/>
            <a:ext cx="1057129" cy="81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14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248D8B6E-1E8F-49B1-A093-2D6BEBB12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17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Картина 12" descr="Картина, която съдържа за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AE996279-D07E-444A-A20D-41C741327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9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" name="object 1">
            <a:extLst>
              <a:ext uri="{FF2B5EF4-FFF2-40B4-BE49-F238E27FC236}">
                <a16:creationId xmlns:a16="http://schemas.microsoft.com/office/drawing/2014/main" id="{04B01363-EE94-4CD8-AB13-BC14B8668A7D}"/>
              </a:ext>
            </a:extLst>
          </p:cNvPr>
          <p:cNvSpPr/>
          <p:nvPr/>
        </p:nvSpPr>
        <p:spPr>
          <a:xfrm>
            <a:off x="81545" y="-594"/>
            <a:ext cx="12181309" cy="6858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01B6B-3BB0-5648-84EB-54E2D056B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829" y="1825625"/>
            <a:ext cx="107659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bg-BG" dirty="0">
              <a:latin typeface="+mj-lt"/>
            </a:endParaRPr>
          </a:p>
          <a:p>
            <a:pPr marL="0" indent="0">
              <a:buNone/>
            </a:pPr>
            <a:r>
              <a:rPr lang="bg-BG" dirty="0">
                <a:latin typeface="+mj-lt"/>
              </a:rPr>
              <a:t>Той очертава подобна ситуация, но в този случай на Ваня, и хрумва идея, че времето навън се е оправило. </a:t>
            </a:r>
          </a:p>
          <a:p>
            <a:pPr marL="0" indent="0">
              <a:buNone/>
            </a:pPr>
            <a:endParaRPr lang="bg-BG" dirty="0">
              <a:latin typeface="+mj-lt"/>
            </a:endParaRPr>
          </a:p>
          <a:p>
            <a:pPr marL="0" indent="0">
              <a:buNone/>
            </a:pPr>
            <a:r>
              <a:rPr lang="bg-BG" dirty="0">
                <a:latin typeface="+mj-lt"/>
              </a:rPr>
              <a:t>Стъмва се по-късно /денят е пораснал/ и тя може да използва светлата част за допълнителна </a:t>
            </a:r>
            <a:r>
              <a:rPr lang="bg-BG" dirty="0" err="1">
                <a:latin typeface="+mj-lt"/>
              </a:rPr>
              <a:t>кардио</a:t>
            </a:r>
            <a:r>
              <a:rPr lang="bg-BG" dirty="0">
                <a:latin typeface="+mj-lt"/>
              </a:rPr>
              <a:t> тренировка, така достига до желания резултат.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20D038-D4A9-46D5-A948-521271B763CD}"/>
              </a:ext>
            </a:extLst>
          </p:cNvPr>
          <p:cNvSpPr txBox="1">
            <a:spLocks/>
          </p:cNvSpPr>
          <p:nvPr/>
        </p:nvSpPr>
        <p:spPr>
          <a:xfrm>
            <a:off x="587829" y="373832"/>
            <a:ext cx="107442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Позитивен </a:t>
            </a:r>
            <a:r>
              <a:rPr lang="bg-BG" dirty="0" err="1"/>
              <a:t>сториборд</a:t>
            </a:r>
            <a:endParaRPr lang="en-US" dirty="0"/>
          </a:p>
        </p:txBody>
      </p:sp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85051C6D-77DB-46C4-9B7E-D53A20497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094" y="681037"/>
            <a:ext cx="830110" cy="872749"/>
          </a:xfrm>
          <a:prstGeom prst="rect">
            <a:avLst/>
          </a:prstGeom>
        </p:spPr>
      </p:pic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777E2121-8485-4452-9AC7-17D867093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032" y="408667"/>
            <a:ext cx="212063" cy="2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53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71FC5325-A719-43AC-AF75-5A38ACB62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152" y="2087321"/>
            <a:ext cx="2552257" cy="2683357"/>
          </a:xfrm>
          <a:prstGeom prst="rect">
            <a:avLst/>
          </a:prstGeom>
        </p:spPr>
      </p:pic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61F2D717-69B2-48F6-B61D-B4811293A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Позитивен </a:t>
            </a:r>
            <a:r>
              <a:rPr lang="bg-BG" b="1" dirty="0" err="1"/>
              <a:t>Сториборд</a:t>
            </a:r>
            <a:endParaRPr lang="bg-BG" b="1" dirty="0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ABBC0DFF-A0EB-48EE-B4EF-94A45C28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73788" cy="4351338"/>
          </a:xfrm>
        </p:spPr>
        <p:txBody>
          <a:bodyPr/>
          <a:lstStyle/>
          <a:p>
            <a:r>
              <a:rPr lang="bg-BG" dirty="0"/>
              <a:t>Позитивния </a:t>
            </a:r>
            <a:r>
              <a:rPr lang="bg-BG" dirty="0" err="1"/>
              <a:t>сториборд</a:t>
            </a:r>
            <a:r>
              <a:rPr lang="bg-BG" dirty="0"/>
              <a:t> изобразява следната ситуация:</a:t>
            </a:r>
          </a:p>
          <a:p>
            <a:pPr marL="0" indent="0">
              <a:buNone/>
            </a:pPr>
            <a:r>
              <a:rPr lang="bg-BG" dirty="0"/>
              <a:t>Той очертава подобна ситуация, но в този случай Ваня, и хрумва идея, че времето навън се е оправило. Стъмва се по-късно /денят е пораснал/ и тя може да използва светлата част за допълнителна </a:t>
            </a:r>
            <a:r>
              <a:rPr lang="bg-BG" dirty="0" err="1"/>
              <a:t>кардио</a:t>
            </a:r>
            <a:r>
              <a:rPr lang="bg-BG" dirty="0"/>
              <a:t> тренировка, така достига до желания резултат.</a:t>
            </a:r>
          </a:p>
        </p:txBody>
      </p:sp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B04E9C39-55DA-4E83-8D5F-CD1AF993F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280" y="1640170"/>
            <a:ext cx="424128" cy="518615"/>
          </a:xfrm>
          <a:prstGeom prst="rect">
            <a:avLst/>
          </a:prstGeom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A207F431-500F-4C96-AACE-7485545E5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0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C7927DC3-5511-4DA5-9D4D-6C3D92BD2B83}"/>
              </a:ext>
            </a:extLst>
          </p:cNvPr>
          <p:cNvSpPr/>
          <p:nvPr/>
        </p:nvSpPr>
        <p:spPr>
          <a:xfrm>
            <a:off x="10691" y="-584"/>
            <a:ext cx="12181309" cy="6858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192880-7647-874D-9468-D2867929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629"/>
            <a:ext cx="8828314" cy="1325563"/>
          </a:xfrm>
        </p:spPr>
        <p:txBody>
          <a:bodyPr/>
          <a:lstStyle/>
          <a:p>
            <a:r>
              <a:rPr lang="bg-BG" dirty="0"/>
              <a:t>5+ екрана от хартиения ви прототип</a:t>
            </a:r>
            <a:endParaRPr lang="en-US" dirty="0"/>
          </a:p>
        </p:txBody>
      </p:sp>
      <p:sp>
        <p:nvSpPr>
          <p:cNvPr id="6" name="Контейнер за съдържание 2">
            <a:extLst>
              <a:ext uri="{FF2B5EF4-FFF2-40B4-BE49-F238E27FC236}">
                <a16:creationId xmlns:a16="http://schemas.microsoft.com/office/drawing/2014/main" id="{1C269DE9-4870-419E-A114-2F7FB9DF4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2753"/>
            <a:ext cx="10515600" cy="4219303"/>
          </a:xfrm>
        </p:spPr>
        <p:txBody>
          <a:bodyPr/>
          <a:lstStyle/>
          <a:p>
            <a:pPr marL="0" indent="0">
              <a:buNone/>
            </a:pPr>
            <a:r>
              <a:rPr lang="bg-BG" dirty="0">
                <a:latin typeface="+mj-lt"/>
              </a:rPr>
              <a:t>Състои се от 6 екрана, които описват един процес в дълбочина.</a:t>
            </a:r>
          </a:p>
          <a:p>
            <a:pPr marL="0" indent="0">
              <a:buNone/>
            </a:pPr>
            <a:endParaRPr lang="bg-BG" dirty="0"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bg-BG" dirty="0">
                <a:latin typeface="+mj-lt"/>
              </a:rPr>
              <a:t>Отваряне на приложението и избиране на тренировка със съответната степен на трудност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bg-BG" dirty="0">
                <a:latin typeface="+mj-lt"/>
              </a:rPr>
              <a:t>Завършване на тренировката и записване на постижението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bg-BG" dirty="0">
                <a:latin typeface="+mj-lt"/>
              </a:rPr>
              <a:t>Допълнителни настройки за улеснение на потребителя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bg-BG" dirty="0">
                <a:latin typeface="+mj-lt"/>
              </a:rPr>
              <a:t>Финално потвърждение и мотивираща мисъл за нова тренировка</a:t>
            </a:r>
          </a:p>
          <a:p>
            <a:pPr marL="0" indent="0">
              <a:buNone/>
            </a:pPr>
            <a:endParaRPr lang="bg-BG" dirty="0">
              <a:latin typeface="+mj-lt"/>
            </a:endParaRPr>
          </a:p>
        </p:txBody>
      </p:sp>
      <p:pic>
        <p:nvPicPr>
          <p:cNvPr id="4" name="Картина 3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BF3A41CA-4DBF-4CAA-B84E-7B44D93FC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332" y="-584"/>
            <a:ext cx="2344978" cy="18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97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647</Words>
  <Application>Microsoft Office PowerPoint</Application>
  <PresentationFormat>Широк екран</PresentationFormat>
  <Paragraphs>58</Paragraphs>
  <Slides>17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HOME - WORK – OUT мобилно приложение за тренировки в условия на ЛОКДАУН </vt:lpstr>
      <vt:lpstr>Персона</vt:lpstr>
      <vt:lpstr>Персона + 2 потребителски  сценария</vt:lpstr>
      <vt:lpstr>User journey</vt:lpstr>
      <vt:lpstr>Негативен сториборд</vt:lpstr>
      <vt:lpstr>Презентация на PowerPoint</vt:lpstr>
      <vt:lpstr>Презентация на PowerPoint</vt:lpstr>
      <vt:lpstr>Позитивен Сториборд</vt:lpstr>
      <vt:lpstr>5+ екрана от хартиения ви прототип</vt:lpstr>
      <vt:lpstr>Презентация на PowerPoint</vt:lpstr>
      <vt:lpstr>Презентация на PowerPoint</vt:lpstr>
      <vt:lpstr>Основни коментари от обратната връзка</vt:lpstr>
      <vt:lpstr>5+ екрана на дигиталния прототип</vt:lpstr>
      <vt:lpstr>Презентация на PowerPoint</vt:lpstr>
      <vt:lpstr>Презентация на PowerPoint</vt:lpstr>
      <vt:lpstr>Презентация на PowerPoint</vt:lpstr>
      <vt:lpstr>Поуки и заключения от теста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ИЗБРАН ПРОБЛЕМ</dc:title>
  <dc:creator>Stefan Ivanov</dc:creator>
  <cp:lastModifiedBy>Тодор Русков</cp:lastModifiedBy>
  <cp:revision>52</cp:revision>
  <dcterms:created xsi:type="dcterms:W3CDTF">2019-02-25T07:24:13Z</dcterms:created>
  <dcterms:modified xsi:type="dcterms:W3CDTF">2020-12-22T14:41:33Z</dcterms:modified>
</cp:coreProperties>
</file>